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sldIdLst>
    <p:sldId id="256" r:id="rId3"/>
    <p:sldId id="257" r:id="rId4"/>
    <p:sldId id="278" r:id="rId5"/>
    <p:sldId id="275" r:id="rId6"/>
    <p:sldId id="258" r:id="rId7"/>
    <p:sldId id="270" r:id="rId8"/>
    <p:sldId id="280" r:id="rId9"/>
    <p:sldId id="271" r:id="rId10"/>
    <p:sldId id="272" r:id="rId11"/>
    <p:sldId id="281" r:id="rId12"/>
    <p:sldId id="282" r:id="rId13"/>
    <p:sldId id="286" r:id="rId14"/>
    <p:sldId id="283" r:id="rId15"/>
    <p:sldId id="261" r:id="rId16"/>
    <p:sldId id="276" r:id="rId17"/>
    <p:sldId id="284" r:id="rId18"/>
    <p:sldId id="267" r:id="rId19"/>
    <p:sldId id="269" r:id="rId20"/>
    <p:sldId id="268" r:id="rId21"/>
    <p:sldId id="259" r:id="rId22"/>
    <p:sldId id="262" r:id="rId23"/>
    <p:sldId id="26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78" autoAdjust="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5DD21-AC37-4D54-83F3-5901295A763A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</dgm:pt>
    <dgm:pt modelId="{0A0630E8-DDDF-44AE-AAE7-0E233C9D5D4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noProof="0" dirty="0" smtClean="0">
              <a:ln/>
              <a:effectLst/>
              <a:latin typeface="+mn-lt"/>
            </a:rPr>
            <a:t>Customization</a:t>
          </a:r>
        </a:p>
      </dgm:t>
    </dgm:pt>
    <dgm:pt modelId="{DB819CE8-7777-4071-B73F-AEF27C7F56FE}" type="parTrans" cxnId="{C22A6A43-9199-4396-B4B8-11FD78AD8F30}">
      <dgm:prSet/>
      <dgm:spPr/>
      <dgm:t>
        <a:bodyPr/>
        <a:lstStyle/>
        <a:p>
          <a:endParaRPr lang="en-US"/>
        </a:p>
      </dgm:t>
    </dgm:pt>
    <dgm:pt modelId="{9E1638EF-35E5-4F7C-9A6E-A08A44BB7EF7}" type="sibTrans" cxnId="{C22A6A43-9199-4396-B4B8-11FD78AD8F30}">
      <dgm:prSet/>
      <dgm:spPr/>
      <dgm:t>
        <a:bodyPr/>
        <a:lstStyle/>
        <a:p>
          <a:endParaRPr lang="en-US"/>
        </a:p>
      </dgm:t>
    </dgm:pt>
    <dgm:pt modelId="{779A0237-8480-419F-995B-37F14D5C28B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noProof="0" dirty="0" smtClean="0">
              <a:ln/>
              <a:effectLst/>
              <a:latin typeface="+mn-lt"/>
            </a:rPr>
            <a:t>Scalable </a:t>
          </a:r>
          <a:r>
            <a:rPr kumimoji="0" lang="nl-NL" b="0" i="0" u="none" strike="noStrike" cap="none" normalizeH="0" baseline="0" dirty="0" smtClean="0">
              <a:ln/>
              <a:effectLst/>
              <a:latin typeface="+mn-lt"/>
            </a:rPr>
            <a:t>units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nl-NL" b="0" i="0" u="none" strike="noStrike" cap="none" normalizeH="0" baseline="0" dirty="0" smtClean="0">
            <a:ln/>
            <a:effectLst/>
            <a:latin typeface="+mn-lt"/>
          </a:endParaRPr>
        </a:p>
      </dgm:t>
    </dgm:pt>
    <dgm:pt modelId="{0F895AFB-1742-48D9-8488-2038B0507199}" type="parTrans" cxnId="{224AC30F-14CF-42F3-B0DE-A961E712C5E9}">
      <dgm:prSet/>
      <dgm:spPr/>
      <dgm:t>
        <a:bodyPr/>
        <a:lstStyle/>
        <a:p>
          <a:endParaRPr lang="en-US"/>
        </a:p>
      </dgm:t>
    </dgm:pt>
    <dgm:pt modelId="{2F1324BC-0F70-40F4-9298-CBD7222AA3D0}" type="sibTrans" cxnId="{224AC30F-14CF-42F3-B0DE-A961E712C5E9}">
      <dgm:prSet/>
      <dgm:spPr/>
      <dgm:t>
        <a:bodyPr/>
        <a:lstStyle/>
        <a:p>
          <a:endParaRPr lang="en-US"/>
        </a:p>
      </dgm:t>
    </dgm:pt>
    <dgm:pt modelId="{E979B720-22AA-45DD-8720-F65F2C4700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/>
              <a:effectLst/>
              <a:latin typeface="+mn-lt"/>
            </a:rPr>
            <a:t>Performance </a:t>
          </a:r>
          <a:r>
            <a:rPr kumimoji="0" lang="en-US" b="0" i="0" u="none" strike="noStrike" cap="none" normalizeH="0" baseline="0" noProof="0" dirty="0" smtClean="0">
              <a:ln/>
              <a:effectLst/>
              <a:latin typeface="+mn-lt"/>
            </a:rPr>
            <a:t>validations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nl-NL" b="0" i="0" u="none" strike="noStrike" cap="none" normalizeH="0" baseline="0" dirty="0" smtClean="0">
            <a:ln/>
            <a:effectLst/>
            <a:latin typeface="+mn-lt"/>
          </a:endParaRPr>
        </a:p>
      </dgm:t>
    </dgm:pt>
    <dgm:pt modelId="{6CEE5ACA-9FBE-402B-977D-D5CE1894AC4A}" type="parTrans" cxnId="{561695DF-533C-4B8E-B4DF-9DE4D880AB1E}">
      <dgm:prSet/>
      <dgm:spPr/>
      <dgm:t>
        <a:bodyPr/>
        <a:lstStyle/>
        <a:p>
          <a:endParaRPr lang="en-US"/>
        </a:p>
      </dgm:t>
    </dgm:pt>
    <dgm:pt modelId="{551CF749-7431-4B26-86BA-F9EB8F672245}" type="sibTrans" cxnId="{561695DF-533C-4B8E-B4DF-9DE4D880AB1E}">
      <dgm:prSet/>
      <dgm:spPr/>
      <dgm:t>
        <a:bodyPr/>
        <a:lstStyle/>
        <a:p>
          <a:endParaRPr lang="en-US"/>
        </a:p>
      </dgm:t>
    </dgm:pt>
    <dgm:pt modelId="{3312BB32-E375-4839-A089-A2DDFB27E2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/>
              <a:effectLst/>
              <a:latin typeface="+mn-lt"/>
            </a:rPr>
            <a:t>R &amp; D</a:t>
          </a:r>
        </a:p>
      </dgm:t>
    </dgm:pt>
    <dgm:pt modelId="{610F76D9-E5C2-43DA-B4BF-C0845B56FF7F}" type="parTrans" cxnId="{84C2BBA9-D5BB-4788-BDA6-FBBFAAA78AF5}">
      <dgm:prSet/>
      <dgm:spPr/>
      <dgm:t>
        <a:bodyPr/>
        <a:lstStyle/>
        <a:p>
          <a:endParaRPr lang="en-US"/>
        </a:p>
      </dgm:t>
    </dgm:pt>
    <dgm:pt modelId="{DEF6CAE1-6139-4E20-882D-BEC9A2541C72}" type="sibTrans" cxnId="{84C2BBA9-D5BB-4788-BDA6-FBBFAAA78AF5}">
      <dgm:prSet/>
      <dgm:spPr/>
      <dgm:t>
        <a:bodyPr/>
        <a:lstStyle/>
        <a:p>
          <a:endParaRPr lang="en-US"/>
        </a:p>
      </dgm:t>
    </dgm:pt>
    <dgm:pt modelId="{F3EB9124-EE2F-4264-9FDC-BEC5B78BBF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/>
              <a:effectLst/>
              <a:latin typeface="+mn-lt"/>
            </a:rPr>
            <a:t>License/Sales</a:t>
          </a:r>
        </a:p>
      </dgm:t>
    </dgm:pt>
    <dgm:pt modelId="{F11A6D92-A73F-47A2-A287-769CE66E832C}" type="parTrans" cxnId="{0866F464-D131-4082-BBE1-D9468E824326}">
      <dgm:prSet/>
      <dgm:spPr/>
      <dgm:t>
        <a:bodyPr/>
        <a:lstStyle/>
        <a:p>
          <a:endParaRPr lang="en-US"/>
        </a:p>
      </dgm:t>
    </dgm:pt>
    <dgm:pt modelId="{C9B44B72-0968-42D3-8629-5029BDE82378}" type="sibTrans" cxnId="{0866F464-D131-4082-BBE1-D9468E824326}">
      <dgm:prSet/>
      <dgm:spPr/>
      <dgm:t>
        <a:bodyPr/>
        <a:lstStyle/>
        <a:p>
          <a:endParaRPr lang="en-US"/>
        </a:p>
      </dgm:t>
    </dgm:pt>
    <dgm:pt modelId="{695C4779-59C1-4FE9-BD19-C7257169F7DA}" type="pres">
      <dgm:prSet presAssocID="{B765DD21-AC37-4D54-83F3-5901295A763A}" presName="compositeShape" presStyleCnt="0">
        <dgm:presLayoutVars>
          <dgm:chMax val="7"/>
          <dgm:dir/>
          <dgm:resizeHandles val="exact"/>
        </dgm:presLayoutVars>
      </dgm:prSet>
      <dgm:spPr/>
    </dgm:pt>
    <dgm:pt modelId="{4CAC0DBE-3216-4952-8971-8ED59C0E7B01}" type="pres">
      <dgm:prSet presAssocID="{0A0630E8-DDDF-44AE-AAE7-0E233C9D5D4E}" presName="circ1" presStyleLbl="vennNode1" presStyleIdx="0" presStyleCnt="5"/>
      <dgm:spPr/>
      <dgm:t>
        <a:bodyPr/>
        <a:lstStyle/>
        <a:p>
          <a:endParaRPr lang="en-US"/>
        </a:p>
      </dgm:t>
    </dgm:pt>
    <dgm:pt modelId="{D5FBB1AC-1911-4E6C-8F15-CA4F303076DA}" type="pres">
      <dgm:prSet presAssocID="{0A0630E8-DDDF-44AE-AAE7-0E233C9D5D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7B15D-F4F2-40CB-9F7F-7724E6F47AC7}" type="pres">
      <dgm:prSet presAssocID="{779A0237-8480-419F-995B-37F14D5C28B6}" presName="circ2" presStyleLbl="vennNode1" presStyleIdx="1" presStyleCnt="5"/>
      <dgm:spPr/>
      <dgm:t>
        <a:bodyPr/>
        <a:lstStyle/>
        <a:p>
          <a:endParaRPr lang="en-US"/>
        </a:p>
      </dgm:t>
    </dgm:pt>
    <dgm:pt modelId="{8557C32F-DE78-4929-9B2D-95828FE05AD3}" type="pres">
      <dgm:prSet presAssocID="{779A0237-8480-419F-995B-37F14D5C28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6F824-9CDE-4384-A4EA-24C44EF274F1}" type="pres">
      <dgm:prSet presAssocID="{E979B720-22AA-45DD-8720-F65F2C47007C}" presName="circ3" presStyleLbl="vennNode1" presStyleIdx="2" presStyleCnt="5"/>
      <dgm:spPr/>
      <dgm:t>
        <a:bodyPr/>
        <a:lstStyle/>
        <a:p>
          <a:endParaRPr lang="en-US"/>
        </a:p>
      </dgm:t>
    </dgm:pt>
    <dgm:pt modelId="{E1A3E7FD-713E-43E4-81A9-A023688356A2}" type="pres">
      <dgm:prSet presAssocID="{E979B720-22AA-45DD-8720-F65F2C47007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5B69D-0016-467C-BA71-B82CC64ECB44}" type="pres">
      <dgm:prSet presAssocID="{3312BB32-E375-4839-A089-A2DDFB27E268}" presName="circ4" presStyleLbl="vennNode1" presStyleIdx="3" presStyleCnt="5"/>
      <dgm:spPr/>
      <dgm:t>
        <a:bodyPr/>
        <a:lstStyle/>
        <a:p>
          <a:endParaRPr lang="en-US"/>
        </a:p>
      </dgm:t>
    </dgm:pt>
    <dgm:pt modelId="{1FE5BED9-5EB2-472B-BFCE-C74F383EDD55}" type="pres">
      <dgm:prSet presAssocID="{3312BB32-E375-4839-A089-A2DDFB27E26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F3D80-66D9-4B6A-B99A-C7F2FBED9A26}" type="pres">
      <dgm:prSet presAssocID="{F3EB9124-EE2F-4264-9FDC-BEC5B78BBFA1}" presName="circ5" presStyleLbl="vennNode1" presStyleIdx="4" presStyleCnt="5"/>
      <dgm:spPr/>
    </dgm:pt>
    <dgm:pt modelId="{C448BB5C-8DBC-4394-B3FD-72F74C1CA7ED}" type="pres">
      <dgm:prSet presAssocID="{F3EB9124-EE2F-4264-9FDC-BEC5B78BBFA1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E3FFB7-0902-416B-A21A-7BFBC5268554}" type="presOf" srcId="{779A0237-8480-419F-995B-37F14D5C28B6}" destId="{8557C32F-DE78-4929-9B2D-95828FE05AD3}" srcOrd="0" destOrd="0" presId="urn:microsoft.com/office/officeart/2005/8/layout/venn1"/>
    <dgm:cxn modelId="{561695DF-533C-4B8E-B4DF-9DE4D880AB1E}" srcId="{B765DD21-AC37-4D54-83F3-5901295A763A}" destId="{E979B720-22AA-45DD-8720-F65F2C47007C}" srcOrd="2" destOrd="0" parTransId="{6CEE5ACA-9FBE-402B-977D-D5CE1894AC4A}" sibTransId="{551CF749-7431-4B26-86BA-F9EB8F672245}"/>
    <dgm:cxn modelId="{0E0D4351-9238-4ADC-A12A-F69D09626780}" type="presOf" srcId="{E979B720-22AA-45DD-8720-F65F2C47007C}" destId="{E1A3E7FD-713E-43E4-81A9-A023688356A2}" srcOrd="0" destOrd="0" presId="urn:microsoft.com/office/officeart/2005/8/layout/venn1"/>
    <dgm:cxn modelId="{C22A6A43-9199-4396-B4B8-11FD78AD8F30}" srcId="{B765DD21-AC37-4D54-83F3-5901295A763A}" destId="{0A0630E8-DDDF-44AE-AAE7-0E233C9D5D4E}" srcOrd="0" destOrd="0" parTransId="{DB819CE8-7777-4071-B73F-AEF27C7F56FE}" sibTransId="{9E1638EF-35E5-4F7C-9A6E-A08A44BB7EF7}"/>
    <dgm:cxn modelId="{AB83EB08-A5C0-44F6-B2A3-4E47808CB58F}" type="presOf" srcId="{B765DD21-AC37-4D54-83F3-5901295A763A}" destId="{695C4779-59C1-4FE9-BD19-C7257169F7DA}" srcOrd="0" destOrd="0" presId="urn:microsoft.com/office/officeart/2005/8/layout/venn1"/>
    <dgm:cxn modelId="{65617149-6BD0-45CD-AFA9-172DA72FA397}" type="presOf" srcId="{0A0630E8-DDDF-44AE-AAE7-0E233C9D5D4E}" destId="{D5FBB1AC-1911-4E6C-8F15-CA4F303076DA}" srcOrd="0" destOrd="0" presId="urn:microsoft.com/office/officeart/2005/8/layout/venn1"/>
    <dgm:cxn modelId="{88CDBB9C-7CAF-493A-A14D-06A1C0EAE4C5}" type="presOf" srcId="{F3EB9124-EE2F-4264-9FDC-BEC5B78BBFA1}" destId="{C448BB5C-8DBC-4394-B3FD-72F74C1CA7ED}" srcOrd="0" destOrd="0" presId="urn:microsoft.com/office/officeart/2005/8/layout/venn1"/>
    <dgm:cxn modelId="{84C2BBA9-D5BB-4788-BDA6-FBBFAAA78AF5}" srcId="{B765DD21-AC37-4D54-83F3-5901295A763A}" destId="{3312BB32-E375-4839-A089-A2DDFB27E268}" srcOrd="3" destOrd="0" parTransId="{610F76D9-E5C2-43DA-B4BF-C0845B56FF7F}" sibTransId="{DEF6CAE1-6139-4E20-882D-BEC9A2541C72}"/>
    <dgm:cxn modelId="{224AC30F-14CF-42F3-B0DE-A961E712C5E9}" srcId="{B765DD21-AC37-4D54-83F3-5901295A763A}" destId="{779A0237-8480-419F-995B-37F14D5C28B6}" srcOrd="1" destOrd="0" parTransId="{0F895AFB-1742-48D9-8488-2038B0507199}" sibTransId="{2F1324BC-0F70-40F4-9298-CBD7222AA3D0}"/>
    <dgm:cxn modelId="{18C27FDF-CBBA-47CF-8D30-A48E1627DB69}" type="presOf" srcId="{3312BB32-E375-4839-A089-A2DDFB27E268}" destId="{1FE5BED9-5EB2-472B-BFCE-C74F383EDD55}" srcOrd="0" destOrd="0" presId="urn:microsoft.com/office/officeart/2005/8/layout/venn1"/>
    <dgm:cxn modelId="{0866F464-D131-4082-BBE1-D9468E824326}" srcId="{B765DD21-AC37-4D54-83F3-5901295A763A}" destId="{F3EB9124-EE2F-4264-9FDC-BEC5B78BBFA1}" srcOrd="4" destOrd="0" parTransId="{F11A6D92-A73F-47A2-A287-769CE66E832C}" sibTransId="{C9B44B72-0968-42D3-8629-5029BDE82378}"/>
    <dgm:cxn modelId="{A532AABD-9997-4E9B-99CE-E226BD56C4EA}" type="presParOf" srcId="{695C4779-59C1-4FE9-BD19-C7257169F7DA}" destId="{4CAC0DBE-3216-4952-8971-8ED59C0E7B01}" srcOrd="0" destOrd="0" presId="urn:microsoft.com/office/officeart/2005/8/layout/venn1"/>
    <dgm:cxn modelId="{D8053099-0416-4BC6-88C0-D892DBCDA8D7}" type="presParOf" srcId="{695C4779-59C1-4FE9-BD19-C7257169F7DA}" destId="{D5FBB1AC-1911-4E6C-8F15-CA4F303076DA}" srcOrd="1" destOrd="0" presId="urn:microsoft.com/office/officeart/2005/8/layout/venn1"/>
    <dgm:cxn modelId="{A8E7709B-24B4-40CF-A18B-3B1C986C1C2D}" type="presParOf" srcId="{695C4779-59C1-4FE9-BD19-C7257169F7DA}" destId="{A627B15D-F4F2-40CB-9F7F-7724E6F47AC7}" srcOrd="2" destOrd="0" presId="urn:microsoft.com/office/officeart/2005/8/layout/venn1"/>
    <dgm:cxn modelId="{ABBE6BF9-839B-4EAC-88F9-E978BBF3C27F}" type="presParOf" srcId="{695C4779-59C1-4FE9-BD19-C7257169F7DA}" destId="{8557C32F-DE78-4929-9B2D-95828FE05AD3}" srcOrd="3" destOrd="0" presId="urn:microsoft.com/office/officeart/2005/8/layout/venn1"/>
    <dgm:cxn modelId="{C4E2B227-2807-4B9C-AFB7-3AC91515B842}" type="presParOf" srcId="{695C4779-59C1-4FE9-BD19-C7257169F7DA}" destId="{2F26F824-9CDE-4384-A4EA-24C44EF274F1}" srcOrd="4" destOrd="0" presId="urn:microsoft.com/office/officeart/2005/8/layout/venn1"/>
    <dgm:cxn modelId="{A5E70BBF-1754-4974-AC60-7E76CA6831E1}" type="presParOf" srcId="{695C4779-59C1-4FE9-BD19-C7257169F7DA}" destId="{E1A3E7FD-713E-43E4-81A9-A023688356A2}" srcOrd="5" destOrd="0" presId="urn:microsoft.com/office/officeart/2005/8/layout/venn1"/>
    <dgm:cxn modelId="{C9C70328-7581-4E90-B4BD-AFE80579784D}" type="presParOf" srcId="{695C4779-59C1-4FE9-BD19-C7257169F7DA}" destId="{ED95B69D-0016-467C-BA71-B82CC64ECB44}" srcOrd="6" destOrd="0" presId="urn:microsoft.com/office/officeart/2005/8/layout/venn1"/>
    <dgm:cxn modelId="{4FC78F39-17C9-48EC-BD7A-56DDE9891800}" type="presParOf" srcId="{695C4779-59C1-4FE9-BD19-C7257169F7DA}" destId="{1FE5BED9-5EB2-472B-BFCE-C74F383EDD55}" srcOrd="7" destOrd="0" presId="urn:microsoft.com/office/officeart/2005/8/layout/venn1"/>
    <dgm:cxn modelId="{074B5847-1E67-4730-85D1-C2D8D5E97D80}" type="presParOf" srcId="{695C4779-59C1-4FE9-BD19-C7257169F7DA}" destId="{D31F3D80-66D9-4B6A-B99A-C7F2FBED9A26}" srcOrd="8" destOrd="0" presId="urn:microsoft.com/office/officeart/2005/8/layout/venn1"/>
    <dgm:cxn modelId="{C1A4172D-238A-4534-BB2C-266DFD40242C}" type="presParOf" srcId="{695C4779-59C1-4FE9-BD19-C7257169F7DA}" destId="{C448BB5C-8DBC-4394-B3FD-72F74C1CA7ED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2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BUBBLE-TALK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universal language for gas in liquids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In-line mixers</a:t>
            </a:r>
            <a:endParaRPr lang="nl-NL" dirty="0"/>
          </a:p>
        </p:txBody>
      </p:sp>
      <p:pic>
        <p:nvPicPr>
          <p:cNvPr id="4" name="Verdermix - static mixer - case study_6_enhanc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844824"/>
            <a:ext cx="5760001" cy="4320000"/>
          </a:xfrm>
        </p:spPr>
      </p:pic>
    </p:spTree>
    <p:extLst>
      <p:ext uri="{BB962C8B-B14F-4D97-AF65-F5344CB8AC3E}">
        <p14:creationId xmlns:p14="http://schemas.microsoft.com/office/powerpoint/2010/main" val="969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</a:t>
            </a:r>
            <a:r>
              <a:rPr lang="nl-NL" dirty="0" smtClean="0"/>
              <a:t> columns</a:t>
            </a:r>
            <a:endParaRPr lang="nl-NL" dirty="0"/>
          </a:p>
        </p:txBody>
      </p:sp>
      <p:pic>
        <p:nvPicPr>
          <p:cNvPr id="6" name="Micro Bubbles &amp; AECOM_1_enhanc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916832"/>
            <a:ext cx="7667549" cy="4320000"/>
          </a:xfrm>
        </p:spPr>
      </p:pic>
    </p:spTree>
    <p:extLst>
      <p:ext uri="{BB962C8B-B14F-4D97-AF65-F5344CB8AC3E}">
        <p14:creationId xmlns:p14="http://schemas.microsoft.com/office/powerpoint/2010/main" val="24741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</a:t>
            </a:r>
            <a:r>
              <a:rPr lang="nl-NL" dirty="0" smtClean="0"/>
              <a:t> columns</a:t>
            </a:r>
            <a:endParaRPr lang="nl-NL" dirty="0"/>
          </a:p>
        </p:txBody>
      </p:sp>
      <p:pic>
        <p:nvPicPr>
          <p:cNvPr id="4" name="Micro Bubbles &amp; AECOM_1_enhanced_0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844824"/>
            <a:ext cx="7667549" cy="4320000"/>
          </a:xfrm>
        </p:spPr>
      </p:pic>
    </p:spTree>
    <p:extLst>
      <p:ext uri="{BB962C8B-B14F-4D97-AF65-F5344CB8AC3E}">
        <p14:creationId xmlns:p14="http://schemas.microsoft.com/office/powerpoint/2010/main" val="11755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Oscillating</a:t>
            </a:r>
            <a:r>
              <a:rPr lang="nl-NL" dirty="0" smtClean="0"/>
              <a:t> systems</a:t>
            </a:r>
            <a:endParaRPr lang="nl-NL" dirty="0"/>
          </a:p>
        </p:txBody>
      </p:sp>
      <p:pic>
        <p:nvPicPr>
          <p:cNvPr id="6" name="NiTech introduction_2_enhanc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988840"/>
            <a:ext cx="7672516" cy="4320000"/>
          </a:xfrm>
        </p:spPr>
      </p:pic>
    </p:spTree>
    <p:extLst>
      <p:ext uri="{BB962C8B-B14F-4D97-AF65-F5344CB8AC3E}">
        <p14:creationId xmlns:p14="http://schemas.microsoft.com/office/powerpoint/2010/main" val="3402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solutions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Common denominator: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Coalescence </a:t>
            </a:r>
            <a:r>
              <a:rPr lang="en-US" sz="2000" dirty="0"/>
              <a:t>issues </a:t>
            </a:r>
            <a:r>
              <a:rPr lang="en-US" sz="2000" dirty="0" smtClean="0"/>
              <a:t>when homogenization and recirculation are simultaneously required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Limitation of gas particles size (always above the range of light wavelength)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Stability limitations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40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solutions</a:t>
            </a:r>
            <a:endParaRPr lang="en-US" dirty="0"/>
          </a:p>
        </p:txBody>
      </p:sp>
      <p:sp>
        <p:nvSpPr>
          <p:cNvPr id="49" name="Tijdelijke aanduiding voor inhoud 4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a </a:t>
            </a:r>
            <a:r>
              <a:rPr lang="en-US" sz="2000" dirty="0"/>
              <a:t>Patent </a:t>
            </a:r>
            <a:r>
              <a:rPr lang="en-US" sz="2000" dirty="0" smtClean="0"/>
              <a:t>is pending for Bubble-Talk hence …</a:t>
            </a:r>
          </a:p>
          <a:p>
            <a:r>
              <a:rPr lang="en-US" sz="2000" dirty="0" smtClean="0"/>
              <a:t>Explanation of System </a:t>
            </a:r>
            <a:r>
              <a:rPr lang="en-US" sz="2000" dirty="0"/>
              <a:t>engineering </a:t>
            </a:r>
            <a:r>
              <a:rPr lang="en-US" sz="2000" dirty="0" smtClean="0"/>
              <a:t>is kept </a:t>
            </a:r>
            <a:r>
              <a:rPr lang="en-US" sz="2000" dirty="0"/>
              <a:t>to a </a:t>
            </a:r>
            <a:r>
              <a:rPr lang="en-US" sz="2000" dirty="0" smtClean="0"/>
              <a:t>strict minimum, e.g. …</a:t>
            </a:r>
          </a:p>
          <a:p>
            <a:r>
              <a:rPr lang="en-US" sz="2000" dirty="0" smtClean="0"/>
              <a:t>Rotor/stator </a:t>
            </a:r>
            <a:r>
              <a:rPr lang="en-US" sz="2000" dirty="0"/>
              <a:t>+ </a:t>
            </a:r>
            <a:r>
              <a:rPr lang="en-US" sz="2000" dirty="0" smtClean="0"/>
              <a:t>mesh = </a:t>
            </a:r>
            <a:r>
              <a:rPr lang="en-US" sz="2000" dirty="0"/>
              <a:t>Black </a:t>
            </a:r>
            <a:r>
              <a:rPr lang="en-US" sz="2000" dirty="0" smtClean="0"/>
              <a:t>box</a:t>
            </a:r>
          </a:p>
          <a:p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44" y="1484784"/>
            <a:ext cx="284117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hardware</a:t>
            </a:r>
            <a:endParaRPr lang="en-US" dirty="0"/>
          </a:p>
        </p:txBody>
      </p:sp>
      <p:sp>
        <p:nvSpPr>
          <p:cNvPr id="49" name="Tijdelijke aanduiding voor inhoud 4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Reactor volume: 75 </a:t>
            </a:r>
            <a:r>
              <a:rPr lang="en-US" sz="2000" dirty="0"/>
              <a:t>L</a:t>
            </a:r>
          </a:p>
          <a:p>
            <a:r>
              <a:rPr lang="en-US" sz="2000" dirty="0" smtClean="0"/>
              <a:t>Temperature: ambient</a:t>
            </a:r>
          </a:p>
          <a:p>
            <a:r>
              <a:rPr lang="en-US" sz="2000" dirty="0" smtClean="0"/>
              <a:t>Pressure: </a:t>
            </a:r>
            <a:r>
              <a:rPr lang="en-US" sz="2000" dirty="0" smtClean="0"/>
              <a:t>20 </a:t>
            </a:r>
            <a:r>
              <a:rPr lang="en-US" sz="2000" dirty="0" smtClean="0"/>
              <a:t>bar max.</a:t>
            </a:r>
            <a:endParaRPr lang="en-US" sz="2000" dirty="0"/>
          </a:p>
          <a:p>
            <a:r>
              <a:rPr lang="en-US" sz="2000" dirty="0"/>
              <a:t>Motorization: 380V/50Hz/1.5 kW </a:t>
            </a:r>
          </a:p>
          <a:p>
            <a:r>
              <a:rPr lang="en-US" sz="2000" dirty="0" smtClean="0"/>
              <a:t>Revs setting: 1480 </a:t>
            </a:r>
            <a:r>
              <a:rPr lang="en-US" sz="2000" dirty="0"/>
              <a:t>rpm@50Hz</a:t>
            </a:r>
          </a:p>
          <a:p>
            <a:r>
              <a:rPr lang="en-US" sz="2000" dirty="0" smtClean="0"/>
              <a:t>Process/manipulation: </a:t>
            </a:r>
            <a:r>
              <a:rPr lang="en-US" sz="2000" dirty="0"/>
              <a:t>Explanation</a:t>
            </a:r>
          </a:p>
          <a:p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5344"/>
            <a:ext cx="284118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6811963" algn="l"/>
              </a:tabLst>
            </a:pPr>
            <a:r>
              <a:rPr lang="en-US" sz="2000" dirty="0" smtClean="0"/>
              <a:t>Reactor charged with water	(</a:t>
            </a:r>
            <a:r>
              <a:rPr lang="nl-NL" sz="2000" dirty="0" smtClean="0"/>
              <a:t>75 L)</a:t>
            </a:r>
            <a:endParaRPr lang="nl-NL" sz="2000" dirty="0"/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Open gas line to show initial bubble size	(10L/min)</a:t>
            </a:r>
            <a:endParaRPr lang="en-US" sz="2000" dirty="0"/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Impeller on at …	(30Hz)</a:t>
            </a:r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Pressurize up to ...	(3 bars)</a:t>
            </a:r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Close gas line</a:t>
            </a:r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Recirculation </a:t>
            </a:r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Gas management &amp; overhead space </a:t>
            </a:r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Reduce impeller </a:t>
            </a:r>
            <a:r>
              <a:rPr lang="en-US" sz="2000" dirty="0"/>
              <a:t>to maintenance </a:t>
            </a:r>
            <a:r>
              <a:rPr lang="en-US" sz="2000" dirty="0" smtClean="0"/>
              <a:t>rate</a:t>
            </a:r>
            <a:r>
              <a:rPr lang="en-US" sz="2000" dirty="0"/>
              <a:t>	</a:t>
            </a:r>
            <a:r>
              <a:rPr lang="en-US" sz="2000" dirty="0" smtClean="0"/>
              <a:t>(</a:t>
            </a:r>
            <a:r>
              <a:rPr lang="en-US" sz="2000" dirty="0"/>
              <a:t>20 </a:t>
            </a:r>
            <a:r>
              <a:rPr lang="en-US" sz="2000" dirty="0" smtClean="0"/>
              <a:t>Hz)</a:t>
            </a:r>
            <a:endParaRPr lang="en-US" sz="2000" dirty="0"/>
          </a:p>
          <a:p>
            <a:pPr>
              <a:tabLst>
                <a:tab pos="6811963" algn="l"/>
              </a:tabLst>
            </a:pPr>
            <a:r>
              <a:rPr lang="en-US" sz="2000" dirty="0" smtClean="0"/>
              <a:t>System stop to complete stabilization (brief fizzing at first)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gas holdup verification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Restart impeller 			(30 Hz)</a:t>
            </a:r>
          </a:p>
          <a:p>
            <a:r>
              <a:rPr lang="en-US" sz="2000" dirty="0" smtClean="0"/>
              <a:t>Add foaming agent</a:t>
            </a:r>
          </a:p>
          <a:p>
            <a:r>
              <a:rPr lang="en-US" sz="2000" dirty="0" smtClean="0"/>
              <a:t>Homogenize		 		(5 minutes)</a:t>
            </a:r>
          </a:p>
          <a:p>
            <a:r>
              <a:rPr lang="en-US" sz="2000" dirty="0" smtClean="0"/>
              <a:t>Take sample</a:t>
            </a:r>
          </a:p>
          <a:p>
            <a:r>
              <a:rPr lang="en-US" sz="2000" dirty="0" smtClean="0"/>
              <a:t>System stop </a:t>
            </a:r>
          </a:p>
          <a:p>
            <a:r>
              <a:rPr lang="en-US" sz="2000" dirty="0" smtClean="0"/>
              <a:t>Allow to separate 			(*)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* Time required is inversely proportional to slurry homogenization quality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2868613" algn="l"/>
              </a:tabLst>
            </a:pPr>
            <a:r>
              <a:rPr lang="en-US" sz="2000" dirty="0" smtClean="0"/>
              <a:t>Initially: 	coarse bubbles &amp; “controlled” chaos 	</a:t>
            </a:r>
          </a:p>
          <a:p>
            <a:pPr marL="0" indent="0">
              <a:buNone/>
              <a:tabLst>
                <a:tab pos="2868613" algn="l"/>
              </a:tabLst>
            </a:pPr>
            <a:r>
              <a:rPr lang="en-US" sz="2000" dirty="0" smtClean="0"/>
              <a:t>	due to created conditions</a:t>
            </a:r>
          </a:p>
          <a:p>
            <a:pPr>
              <a:tabLst>
                <a:tab pos="2868613" algn="l"/>
              </a:tabLst>
            </a:pPr>
            <a:r>
              <a:rPr lang="en-US" sz="2000" dirty="0" smtClean="0"/>
              <a:t>Gradually: 	bubble size reduction &amp; alignment</a:t>
            </a:r>
          </a:p>
          <a:p>
            <a:pPr>
              <a:tabLst>
                <a:tab pos="2868613" algn="l"/>
              </a:tabLst>
            </a:pPr>
            <a:r>
              <a:rPr lang="en-US" sz="2000" dirty="0" smtClean="0"/>
              <a:t>Then:</a:t>
            </a:r>
            <a:r>
              <a:rPr lang="en-US" sz="2000" dirty="0"/>
              <a:t>	small fraction of bubbles visible as </a:t>
            </a:r>
            <a:r>
              <a:rPr lang="en-US" sz="2000" dirty="0" smtClean="0"/>
              <a:t>fizz</a:t>
            </a:r>
          </a:p>
          <a:p>
            <a:pPr>
              <a:tabLst>
                <a:tab pos="2868613" algn="l"/>
              </a:tabLst>
            </a:pPr>
            <a:endParaRPr lang="en-US" sz="2000" dirty="0" smtClean="0"/>
          </a:p>
          <a:p>
            <a:pPr>
              <a:tabLst>
                <a:tab pos="2868613" algn="l"/>
              </a:tabLst>
            </a:pPr>
            <a:r>
              <a:rPr lang="en-US" sz="2000" dirty="0" smtClean="0"/>
              <a:t>Ultimately: 	essentially clear solution 	(no visible bubbles)</a:t>
            </a:r>
          </a:p>
          <a:p>
            <a:pPr>
              <a:tabLst>
                <a:tab pos="2332038" algn="l"/>
              </a:tabLst>
            </a:pPr>
            <a:endParaRPr lang="en-US" sz="2000" dirty="0" smtClean="0"/>
          </a:p>
          <a:p>
            <a:pPr>
              <a:tabLst>
                <a:tab pos="2868613" algn="l"/>
              </a:tabLst>
            </a:pPr>
            <a:r>
              <a:rPr lang="en-US" sz="2000" dirty="0" smtClean="0"/>
              <a:t>After adding surfactant:	milky dispersion</a:t>
            </a:r>
          </a:p>
          <a:p>
            <a:pPr>
              <a:tabLst>
                <a:tab pos="2868613" algn="l"/>
              </a:tabLst>
            </a:pPr>
            <a:r>
              <a:rPr lang="en-US" sz="2000" dirty="0" smtClean="0"/>
              <a:t>After separation:	thick foam layer					(volume </a:t>
            </a:r>
            <a:r>
              <a:rPr lang="en-US" sz="2000" dirty="0"/>
              <a:t>verification of gas </a:t>
            </a:r>
            <a:r>
              <a:rPr lang="en-US" sz="2000" dirty="0" smtClean="0"/>
              <a:t>holdup</a:t>
            </a:r>
            <a:r>
              <a:rPr lang="en-US" sz="2000" dirty="0"/>
              <a:t>)</a:t>
            </a: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933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Introduc</a:t>
            </a:r>
            <a:r>
              <a:rPr lang="nl-NL" dirty="0" err="1" smtClean="0"/>
              <a:t>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smtClean="0"/>
              <a:t>What is Bubble-Talk?</a:t>
            </a:r>
          </a:p>
          <a:p>
            <a:pPr marL="457200" lvl="1" indent="0">
              <a:buNone/>
            </a:pPr>
            <a:r>
              <a:rPr lang="en-US" sz="2600" dirty="0" smtClean="0"/>
              <a:t>Method </a:t>
            </a:r>
            <a:r>
              <a:rPr lang="en-US" sz="2600" dirty="0"/>
              <a:t>&amp; </a:t>
            </a:r>
            <a:r>
              <a:rPr lang="en-US" sz="2600" dirty="0" smtClean="0"/>
              <a:t>apparatus for industrial mixing designed to meet 4 </a:t>
            </a:r>
            <a:r>
              <a:rPr lang="en-US" sz="2600" dirty="0"/>
              <a:t>criteria</a:t>
            </a:r>
            <a:r>
              <a:rPr lang="en-US" sz="2600" dirty="0" smtClean="0"/>
              <a:t>:</a:t>
            </a:r>
          </a:p>
          <a:p>
            <a:pPr lvl="2"/>
            <a:r>
              <a:rPr lang="en-US" sz="2200" dirty="0" smtClean="0"/>
              <a:t>Transforming </a:t>
            </a:r>
            <a:r>
              <a:rPr lang="en-US" sz="2200" dirty="0"/>
              <a:t>large gas bubbles into </a:t>
            </a:r>
            <a:r>
              <a:rPr lang="en-US" sz="2200" dirty="0" smtClean="0"/>
              <a:t>increasingly </a:t>
            </a:r>
            <a:r>
              <a:rPr lang="en-US" sz="2200" dirty="0"/>
              <a:t>smaller </a:t>
            </a:r>
            <a:r>
              <a:rPr lang="en-US" sz="2200" dirty="0" smtClean="0"/>
              <a:t>ones</a:t>
            </a:r>
            <a:endParaRPr lang="nl-NL" sz="2200" dirty="0"/>
          </a:p>
          <a:p>
            <a:pPr lvl="2"/>
            <a:r>
              <a:rPr lang="en-US" sz="2200" dirty="0" smtClean="0"/>
              <a:t>Homogenizing rapidly </a:t>
            </a:r>
            <a:endParaRPr lang="nl-NL" sz="2200" dirty="0"/>
          </a:p>
          <a:p>
            <a:pPr lvl="2"/>
            <a:r>
              <a:rPr lang="en-US" sz="2200" dirty="0"/>
              <a:t>Preventing  </a:t>
            </a:r>
            <a:r>
              <a:rPr lang="en-US" sz="2200" dirty="0" smtClean="0"/>
              <a:t>the clogging </a:t>
            </a:r>
            <a:r>
              <a:rPr lang="en-US" sz="2200" dirty="0"/>
              <a:t>of </a:t>
            </a:r>
            <a:r>
              <a:rPr lang="en-US" sz="2200" dirty="0" smtClean="0"/>
              <a:t>solids</a:t>
            </a:r>
          </a:p>
          <a:p>
            <a:pPr lvl="2"/>
            <a:r>
              <a:rPr lang="en-US" sz="2200" dirty="0" smtClean="0"/>
              <a:t>Attaining a long term stability of reacted products</a:t>
            </a:r>
          </a:p>
          <a:p>
            <a:pPr lvl="2"/>
            <a:endParaRPr lang="en-US" dirty="0" smtClean="0"/>
          </a:p>
          <a:p>
            <a:pPr marL="342900" lvl="2" indent="-342900"/>
            <a:r>
              <a:rPr lang="en-US" sz="2600" b="1" dirty="0" smtClean="0"/>
              <a:t>Where does Bubble-Talk come from?</a:t>
            </a:r>
            <a:endParaRPr lang="en-US" sz="2600" b="1" dirty="0"/>
          </a:p>
          <a:p>
            <a:pPr lvl="2"/>
            <a:r>
              <a:rPr lang="en-US" sz="2200" dirty="0" smtClean="0"/>
              <a:t>Some time ago, a knowledgeable industry insider has proposed the Bubble-Talk </a:t>
            </a:r>
            <a:r>
              <a:rPr lang="en-US" sz="2200" dirty="0"/>
              <a:t>concept </a:t>
            </a:r>
            <a:r>
              <a:rPr lang="en-US" sz="2200" dirty="0" smtClean="0"/>
              <a:t>to </a:t>
            </a:r>
            <a:r>
              <a:rPr lang="en-US" sz="2200" dirty="0"/>
              <a:t>us as a design </a:t>
            </a:r>
            <a:r>
              <a:rPr lang="en-US" sz="2200" dirty="0" smtClean="0"/>
              <a:t>challenge</a:t>
            </a:r>
            <a:endParaRPr lang="nl-NL" sz="2200" dirty="0"/>
          </a:p>
          <a:p>
            <a:pPr lvl="2"/>
            <a:r>
              <a:rPr lang="en-US" sz="2200" dirty="0"/>
              <a:t>This </a:t>
            </a:r>
            <a:r>
              <a:rPr lang="en-US" sz="2200" dirty="0" smtClean="0"/>
              <a:t>person maintains </a:t>
            </a:r>
            <a:r>
              <a:rPr lang="en-US" sz="2200" dirty="0"/>
              <a:t>that mixing today is predominantly a “wild-west affair” </a:t>
            </a:r>
            <a:r>
              <a:rPr lang="en-US" sz="2200" dirty="0" smtClean="0"/>
              <a:t>costing money and time </a:t>
            </a:r>
            <a:r>
              <a:rPr lang="en-US" sz="2200" dirty="0"/>
              <a:t>and which by and large </a:t>
            </a:r>
            <a:r>
              <a:rPr lang="en-US" sz="2200" dirty="0" smtClean="0"/>
              <a:t>is essentially inefficient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Bubble-Talk services</a:t>
            </a:r>
            <a:endParaRPr lang="nl-NL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22786258"/>
              </p:ext>
            </p:extLst>
          </p:nvPr>
        </p:nvGraphicFramePr>
        <p:xfrm>
          <a:off x="1320180" y="2528094"/>
          <a:ext cx="6503640" cy="268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228600" y="1380246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 err="1" smtClean="0"/>
              <a:t>MassMix</a:t>
            </a:r>
            <a:r>
              <a:rPr lang="nl-NL" sz="2400" dirty="0" smtClean="0"/>
              <a:t> </a:t>
            </a:r>
            <a:r>
              <a:rPr lang="nl-NL" sz="2400" dirty="0" err="1" smtClean="0"/>
              <a:t>bubbles</a:t>
            </a:r>
            <a:r>
              <a:rPr lang="nl-NL" sz="2400" dirty="0" smtClean="0"/>
              <a:t>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9728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AC0DBE-3216-4952-8971-8ED59C0E7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BB1AC-1911-4E6C-8F15-CA4F30307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27B15D-F4F2-40CB-9F7F-7724E6F47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57C32F-DE78-4929-9B2D-95828FE05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26F824-9CDE-4384-A4EA-24C44EF27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A3E7FD-713E-43E4-81A9-A0236883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95B69D-0016-467C-BA71-B82CC64EC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E5BED9-5EB2-472B-BFCE-C74F383ED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1F3D80-66D9-4B6A-B99A-C7F2FBED9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48BB5C-8DBC-4394-B3FD-72F74C1CA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Bubble-Talk advantages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So are we sustainable? </a:t>
            </a:r>
          </a:p>
          <a:p>
            <a:r>
              <a:rPr lang="en-US" sz="2400" b="1" dirty="0"/>
              <a:t>Let’s see …</a:t>
            </a:r>
          </a:p>
          <a:p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Efficient use of gas</a:t>
            </a:r>
          </a:p>
          <a:p>
            <a:r>
              <a:rPr lang="en-US" sz="2000" dirty="0"/>
              <a:t>Low power input</a:t>
            </a:r>
          </a:p>
          <a:p>
            <a:r>
              <a:rPr lang="en-US" sz="2000" dirty="0"/>
              <a:t>Rapid homogenization</a:t>
            </a:r>
          </a:p>
          <a:p>
            <a:r>
              <a:rPr lang="en-US" sz="2000" dirty="0"/>
              <a:t>Minimization of byproducts</a:t>
            </a:r>
          </a:p>
        </p:txBody>
      </p:sp>
    </p:spTree>
    <p:extLst>
      <p:ext uri="{BB962C8B-B14F-4D97-AF65-F5344CB8AC3E}">
        <p14:creationId xmlns:p14="http://schemas.microsoft.com/office/powerpoint/2010/main" val="29244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steps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Select strategic partners</a:t>
            </a:r>
          </a:p>
          <a:p>
            <a:r>
              <a:rPr lang="en-US" sz="2000" dirty="0" smtClean="0"/>
              <a:t>Optimization &amp; Instrumentation</a:t>
            </a:r>
          </a:p>
          <a:p>
            <a:r>
              <a:rPr lang="en-US" sz="2000" dirty="0" smtClean="0"/>
              <a:t>Qualitative &amp; quantitative verification 	(specific pilots)</a:t>
            </a:r>
          </a:p>
          <a:p>
            <a:r>
              <a:rPr lang="en-US" sz="2000" dirty="0" smtClean="0"/>
              <a:t>Protection &amp; IP </a:t>
            </a:r>
          </a:p>
          <a:p>
            <a:r>
              <a:rPr lang="en-US" sz="2000" dirty="0" smtClean="0"/>
              <a:t>Modelling &amp; scale-up</a:t>
            </a:r>
          </a:p>
          <a:p>
            <a:r>
              <a:rPr lang="en-US" sz="2000" dirty="0" smtClean="0"/>
              <a:t>Full roll 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05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Purpose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937760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sz="3100" b="1" dirty="0"/>
              <a:t> </a:t>
            </a:r>
            <a:r>
              <a:rPr lang="en-US" b="1" dirty="0"/>
              <a:t>Why this </a:t>
            </a:r>
            <a:r>
              <a:rPr lang="en-US" b="1" dirty="0" smtClean="0"/>
              <a:t>workshop and discussion</a:t>
            </a:r>
            <a:r>
              <a:rPr lang="en-US" sz="3100" b="1" dirty="0"/>
              <a:t>?</a:t>
            </a:r>
            <a:endParaRPr lang="nl-NL" sz="3100" b="1" dirty="0"/>
          </a:p>
          <a:p>
            <a:pPr lvl="1"/>
            <a:r>
              <a:rPr lang="en-US" sz="2000" dirty="0" smtClean="0"/>
              <a:t>To determine </a:t>
            </a:r>
            <a:r>
              <a:rPr lang="en-US" sz="2000" dirty="0"/>
              <a:t>whether or not </a:t>
            </a:r>
            <a:r>
              <a:rPr lang="en-US" sz="2000" dirty="0" smtClean="0"/>
              <a:t>Bubble-Talk </a:t>
            </a:r>
            <a:r>
              <a:rPr lang="en-US" sz="2000" dirty="0"/>
              <a:t>may be considered as a possible solution to the many </a:t>
            </a:r>
            <a:r>
              <a:rPr lang="en-US" sz="2000" dirty="0" smtClean="0"/>
              <a:t>mixing problems encountered </a:t>
            </a:r>
            <a:r>
              <a:rPr lang="en-US" sz="2000" dirty="0"/>
              <a:t>by </a:t>
            </a:r>
            <a:r>
              <a:rPr lang="en-US" sz="2000" dirty="0" smtClean="0"/>
              <a:t>the industry</a:t>
            </a:r>
            <a:endParaRPr lang="nl-NL" sz="2000" dirty="0"/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Bubble-Talk team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Who are we?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A team of individuals having complementary skills</a:t>
            </a:r>
          </a:p>
          <a:p>
            <a:pPr lvl="2"/>
            <a:r>
              <a:rPr lang="en-US" sz="2000" dirty="0" smtClean="0"/>
              <a:t>Mechanical/Structural Engineering (Francois Bernard CEO)</a:t>
            </a:r>
          </a:p>
          <a:p>
            <a:pPr lvl="2"/>
            <a:r>
              <a:rPr lang="en-US" sz="2000" dirty="0" smtClean="0"/>
              <a:t>Financial architecture (Dennis Wareman CFO)</a:t>
            </a:r>
          </a:p>
          <a:p>
            <a:pPr lvl="2"/>
            <a:r>
              <a:rPr lang="en-US" sz="2000" dirty="0" smtClean="0"/>
              <a:t>Control Engineering (Anton </a:t>
            </a:r>
            <a:r>
              <a:rPr lang="en-US" sz="2000" dirty="0" err="1" smtClean="0"/>
              <a:t>Stevense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Chemical Engineering &amp; IP Management (</a:t>
            </a:r>
            <a:r>
              <a:rPr lang="en-US" sz="2000" dirty="0" err="1" smtClean="0"/>
              <a:t>Tjitte</a:t>
            </a:r>
            <a:r>
              <a:rPr lang="en-US" sz="2000" dirty="0" smtClean="0"/>
              <a:t> Nauta PM)</a:t>
            </a:r>
          </a:p>
          <a:p>
            <a:pPr lvl="2"/>
            <a:r>
              <a:rPr lang="en-US" sz="2000" dirty="0" smtClean="0"/>
              <a:t>Oscar Menzel ( Design &amp; modelling )</a:t>
            </a:r>
          </a:p>
          <a:p>
            <a:pPr lvl="2"/>
            <a:endParaRPr lang="en-US" sz="2000" dirty="0" smtClean="0"/>
          </a:p>
          <a:p>
            <a:r>
              <a:rPr lang="en-US" sz="2400" b="1" dirty="0" smtClean="0"/>
              <a:t>What do we offer?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Innovative Solutions – e.g.</a:t>
            </a:r>
          </a:p>
          <a:p>
            <a:pPr lvl="2"/>
            <a:r>
              <a:rPr lang="en-US" sz="2000" dirty="0" smtClean="0"/>
              <a:t>Hydro-acoustic positioning</a:t>
            </a:r>
          </a:p>
          <a:p>
            <a:pPr lvl="2"/>
            <a:r>
              <a:rPr lang="en-US" sz="2000" dirty="0" smtClean="0"/>
              <a:t>Deep Water Robotics etc….</a:t>
            </a:r>
          </a:p>
          <a:p>
            <a:pPr lvl="2"/>
            <a:r>
              <a:rPr lang="en-US" sz="2000" dirty="0" smtClean="0"/>
              <a:t>Bubble-Talk mixer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6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opportunities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 smtClean="0"/>
              <a:t>Target Markets</a:t>
            </a:r>
          </a:p>
          <a:p>
            <a:pPr marL="457200" lvl="1" indent="0">
              <a:buNone/>
            </a:pPr>
            <a:r>
              <a:rPr lang="en-US" sz="2600" dirty="0" smtClean="0"/>
              <a:t>Initially:</a:t>
            </a:r>
            <a:r>
              <a:rPr lang="en-US" dirty="0"/>
              <a:t>	</a:t>
            </a:r>
            <a:endParaRPr lang="en-US" dirty="0" smtClean="0"/>
          </a:p>
          <a:p>
            <a:pPr lvl="2"/>
            <a:r>
              <a:rPr lang="en-US" sz="2200" dirty="0" smtClean="0"/>
              <a:t>Horticulture </a:t>
            </a:r>
            <a:r>
              <a:rPr lang="en-US" sz="2200" dirty="0"/>
              <a:t>/Agriculture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sz="2600" dirty="0" smtClean="0"/>
              <a:t>Subsequently:</a:t>
            </a:r>
          </a:p>
          <a:p>
            <a:pPr lvl="2"/>
            <a:r>
              <a:rPr lang="en-US" sz="2200" dirty="0"/>
              <a:t>Hydrogenation of edible oil (Palm – Soya)</a:t>
            </a:r>
          </a:p>
          <a:p>
            <a:pPr lvl="2"/>
            <a:r>
              <a:rPr lang="en-US" sz="2200" dirty="0"/>
              <a:t>Oxidation of Toluene (Towards benzoic acid)</a:t>
            </a:r>
          </a:p>
          <a:p>
            <a:pPr lvl="2"/>
            <a:r>
              <a:rPr lang="en-US" sz="2200" dirty="0"/>
              <a:t>Oxidation of P-Xylene ( Towards </a:t>
            </a:r>
            <a:r>
              <a:rPr lang="en-GB" sz="2200" dirty="0" err="1"/>
              <a:t>terephthalic</a:t>
            </a:r>
            <a:r>
              <a:rPr lang="en-GB" sz="2200" dirty="0"/>
              <a:t> acid)</a:t>
            </a:r>
            <a:endParaRPr lang="en-US" sz="2200" dirty="0"/>
          </a:p>
          <a:p>
            <a:pPr lvl="2"/>
            <a:r>
              <a:rPr lang="en-US" sz="2200" dirty="0" smtClean="0"/>
              <a:t>Oil </a:t>
            </a:r>
            <a:r>
              <a:rPr lang="en-US" sz="2200" dirty="0"/>
              <a:t>&amp; Gas (Kuwait Institute for Scientific Research)</a:t>
            </a:r>
          </a:p>
          <a:p>
            <a:pPr lvl="2"/>
            <a:r>
              <a:rPr lang="en-US" sz="2200" dirty="0"/>
              <a:t>Mining (United Commodities Ontario, Canada)</a:t>
            </a:r>
          </a:p>
          <a:p>
            <a:pPr lvl="2"/>
            <a:r>
              <a:rPr lang="en-US" sz="2200" dirty="0" smtClean="0"/>
              <a:t>Fermentation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requirements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Target market needs</a:t>
            </a:r>
          </a:p>
          <a:p>
            <a:endParaRPr lang="en-US" sz="2400" b="1" dirty="0" smtClean="0"/>
          </a:p>
          <a:p>
            <a:pPr marL="457200" lvl="1" indent="0">
              <a:buNone/>
            </a:pPr>
            <a:r>
              <a:rPr lang="en-US" sz="2400" dirty="0" smtClean="0"/>
              <a:t>Sustainable Solutions</a:t>
            </a:r>
          </a:p>
          <a:p>
            <a:pPr lvl="2"/>
            <a:r>
              <a:rPr lang="en-US" sz="2000" dirty="0" smtClean="0"/>
              <a:t>Efficient use of raw materials</a:t>
            </a:r>
            <a:endParaRPr lang="en-US" sz="2000" dirty="0"/>
          </a:p>
          <a:p>
            <a:pPr lvl="3"/>
            <a:r>
              <a:rPr lang="en-US" dirty="0" smtClean="0"/>
              <a:t>minimum  amount of gas etc</a:t>
            </a:r>
            <a:r>
              <a:rPr lang="en-US" dirty="0"/>
              <a:t>…</a:t>
            </a:r>
          </a:p>
          <a:p>
            <a:pPr lvl="2"/>
            <a:r>
              <a:rPr lang="en-US" sz="2000" dirty="0" smtClean="0"/>
              <a:t>Byproduct limitation </a:t>
            </a:r>
          </a:p>
          <a:p>
            <a:pPr lvl="3"/>
            <a:r>
              <a:rPr lang="en-US" dirty="0" smtClean="0"/>
              <a:t>less cyanide in gold leaching etc…</a:t>
            </a:r>
          </a:p>
          <a:p>
            <a:pPr lvl="2"/>
            <a:r>
              <a:rPr lang="en-US" sz="2000" dirty="0" smtClean="0"/>
              <a:t>Energy Efficiency</a:t>
            </a:r>
          </a:p>
          <a:p>
            <a:pPr lvl="3"/>
            <a:r>
              <a:rPr lang="en-US" dirty="0" smtClean="0"/>
              <a:t>minimum power input</a:t>
            </a:r>
          </a:p>
          <a:p>
            <a:pPr lvl="2"/>
            <a:r>
              <a:rPr lang="en-US" sz="2000" dirty="0" smtClean="0"/>
              <a:t>Rapid Homogenization</a:t>
            </a:r>
          </a:p>
          <a:p>
            <a:pPr lvl="3"/>
            <a:r>
              <a:rPr lang="en-US" dirty="0" smtClean="0"/>
              <a:t>Emulsification etc…</a:t>
            </a:r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9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solutions</a:t>
            </a:r>
            <a:endParaRPr lang="nl-NL" dirty="0"/>
          </a:p>
        </p:txBody>
      </p:sp>
      <p:pic>
        <p:nvPicPr>
          <p:cNvPr id="4" name="Fine Bubble Diffuser vs_1_enhanc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859" y="2133336"/>
            <a:ext cx="7667549" cy="4320000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228600" y="1380246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Spargers</a:t>
            </a:r>
            <a:r>
              <a:rPr lang="en-US" dirty="0" smtClean="0"/>
              <a:t> …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01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Impellers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78702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5877272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Centrifugal forces = poor dispersion, poor homogenization  &amp; total absence of gas particle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Rotor/stator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19140" r="15876" b="21611"/>
          <a:stretch/>
        </p:blipFill>
        <p:spPr bwMode="auto">
          <a:xfrm>
            <a:off x="2585307" y="1988840"/>
            <a:ext cx="407492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CCA414-43EE-4F40-A73D-2C9859F652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PresentationPro_WaterWavesVideo</Template>
  <TotalTime>0</TotalTime>
  <Words>397</Words>
  <Application>Microsoft Office PowerPoint</Application>
  <PresentationFormat>On-screen Show (4:3)</PresentationFormat>
  <Paragraphs>146</Paragraphs>
  <Slides>22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PresentationPro_WaterWavesVideo</vt:lpstr>
      <vt:lpstr>BUBBLE-TALK</vt:lpstr>
      <vt:lpstr>Introduction</vt:lpstr>
      <vt:lpstr>Purpose</vt:lpstr>
      <vt:lpstr>Bubble-Talk team </vt:lpstr>
      <vt:lpstr>Business opportunities</vt:lpstr>
      <vt:lpstr>Market requirements</vt:lpstr>
      <vt:lpstr>Competitive solutions</vt:lpstr>
      <vt:lpstr>Impellers</vt:lpstr>
      <vt:lpstr>Rotor/stator</vt:lpstr>
      <vt:lpstr>In-line mixers</vt:lpstr>
      <vt:lpstr>Bubble columns</vt:lpstr>
      <vt:lpstr>Bubble columns</vt:lpstr>
      <vt:lpstr>Oscillating systems</vt:lpstr>
      <vt:lpstr>Competitive solutions</vt:lpstr>
      <vt:lpstr>Bubble-Talk solutions</vt:lpstr>
      <vt:lpstr>Bubble-Talk hardware</vt:lpstr>
      <vt:lpstr>Bubble-Talk protocol</vt:lpstr>
      <vt:lpstr>Bubble-Talk gas holdup verification </vt:lpstr>
      <vt:lpstr>Bubble-Talk observations</vt:lpstr>
      <vt:lpstr>Bubble-Talk services</vt:lpstr>
      <vt:lpstr>Bubble-Talk advantages</vt:lpstr>
      <vt:lpstr>Further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2012-03-07T08:40:38Z</dcterms:created>
  <dcterms:modified xsi:type="dcterms:W3CDTF">2014-09-20T12:37:54Z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